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7" r:id="rId4"/>
    <p:sldId id="259" r:id="rId5"/>
    <p:sldId id="269" r:id="rId6"/>
    <p:sldId id="270" r:id="rId7"/>
    <p:sldId id="271" r:id="rId8"/>
    <p:sldId id="272" r:id="rId9"/>
    <p:sldId id="261"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2BECA-5947-43FB-B9C2-2FD1BF2ECA1A}" type="datetimeFigureOut">
              <a:rPr lang="en-US" smtClean="0"/>
              <a:pPr/>
              <a:t>4/24/2013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73FE40-7F79-4A2A-932B-0C43EC611C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12:20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12:22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12:26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12:27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12:33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4/24/2013 12:32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681913" cy="1523495"/>
          </a:xfrm>
        </p:spPr>
        <p:txBody>
          <a:bodyPr/>
          <a:lstStyle/>
          <a:p>
            <a:r>
              <a:rPr lang="en-US" dirty="0" smtClean="0"/>
              <a:t>Proposed Budget Report</a:t>
            </a:r>
            <a:br>
              <a:rPr lang="en-US" dirty="0" smtClean="0"/>
            </a:br>
            <a:r>
              <a:rPr lang="en-US" dirty="0" smtClean="0"/>
              <a:t>Fiscal Year 2014</a:t>
            </a:r>
            <a:endParaRPr lang="en-US" dirty="0"/>
          </a:p>
        </p:txBody>
      </p:sp>
      <p:sp>
        <p:nvSpPr>
          <p:cNvPr id="3" name="Subtitle 2"/>
          <p:cNvSpPr>
            <a:spLocks noGrp="1"/>
          </p:cNvSpPr>
          <p:nvPr>
            <p:ph type="subTitle" idx="1"/>
          </p:nvPr>
        </p:nvSpPr>
        <p:spPr>
          <a:xfrm>
            <a:off x="685800" y="5638800"/>
            <a:ext cx="7681913" cy="684212"/>
          </a:xfrm>
        </p:spPr>
        <p:txBody>
          <a:bodyPr>
            <a:normAutofit/>
          </a:bodyPr>
          <a:lstStyle/>
          <a:p>
            <a:r>
              <a:rPr lang="en-US" dirty="0" smtClean="0"/>
              <a:t>Episcopal Diocese of Central Pennsylvania</a:t>
            </a:r>
            <a:endParaRPr lang="en-US" dirty="0" smtClean="0"/>
          </a:p>
        </p:txBody>
      </p:sp>
      <p:pic>
        <p:nvPicPr>
          <p:cNvPr id="4" name="Picture 3"/>
          <p:cNvPicPr/>
          <p:nvPr/>
        </p:nvPicPr>
        <p:blipFill>
          <a:blip r:embed="rId3" cstate="print"/>
          <a:stretch>
            <a:fillRect/>
          </a:stretch>
        </p:blipFill>
        <p:spPr>
          <a:xfrm>
            <a:off x="4343400" y="1828800"/>
            <a:ext cx="4494662" cy="3603009"/>
          </a:xfrm>
          <a:prstGeom prst="rect">
            <a:avLst/>
          </a:prstGeom>
        </p:spPr>
      </p:pic>
      <p:sp>
        <p:nvSpPr>
          <p:cNvPr id="5" name="TextBox 4"/>
          <p:cNvSpPr txBox="1"/>
          <p:nvPr/>
        </p:nvSpPr>
        <p:spPr>
          <a:xfrm>
            <a:off x="609600" y="2743200"/>
            <a:ext cx="3657600" cy="461665"/>
          </a:xfrm>
          <a:prstGeom prst="rect">
            <a:avLst/>
          </a:prstGeom>
          <a:noFill/>
        </p:spPr>
        <p:txBody>
          <a:bodyPr wrap="square" rtlCol="0">
            <a:spAutoFit/>
          </a:bodyPr>
          <a:lstStyle/>
          <a:p>
            <a:r>
              <a:rPr lang="en-US" sz="2400" dirty="0" smtClean="0"/>
              <a:t>The Gospel for Tomorrow</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Proposed Budget Report </a:t>
            </a:r>
            <a:r>
              <a:rPr lang="en-US" dirty="0" smtClean="0"/>
              <a:t/>
            </a:r>
            <a:br>
              <a:rPr lang="en-US" dirty="0" smtClean="0"/>
            </a:br>
            <a:r>
              <a:rPr lang="en-US" sz="3600" dirty="0" smtClean="0">
                <a:solidFill>
                  <a:schemeClr val="tx2"/>
                </a:solidFill>
              </a:rPr>
              <a:t>The Gospel for Tomorrow</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38600"/>
          </a:xfrm>
        </p:spPr>
        <p:txBody>
          <a:bodyPr>
            <a:noAutofit/>
          </a:bodyPr>
          <a:lstStyle/>
          <a:p>
            <a:r>
              <a:rPr lang="en-US" sz="3600" dirty="0" smtClean="0"/>
              <a:t>Key Elements</a:t>
            </a:r>
            <a:endParaRPr lang="en-US" sz="3600" dirty="0" smtClean="0"/>
          </a:p>
          <a:p>
            <a:pPr lvl="1"/>
            <a:r>
              <a:rPr lang="en-US" dirty="0" smtClean="0"/>
              <a:t>Reorganization of the diocese to reflect </a:t>
            </a:r>
            <a:r>
              <a:rPr lang="en-US" dirty="0" smtClean="0"/>
              <a:t> </a:t>
            </a:r>
            <a:r>
              <a:rPr lang="en-US" dirty="0" smtClean="0"/>
              <a:t>increased responsiveness to the ever-changing demands of ministry in the 21</a:t>
            </a:r>
            <a:r>
              <a:rPr lang="en-US" baseline="30000" dirty="0" smtClean="0"/>
              <a:t>st</a:t>
            </a:r>
            <a:r>
              <a:rPr lang="en-US" dirty="0" smtClean="0"/>
              <a:t> Century. </a:t>
            </a:r>
          </a:p>
          <a:p>
            <a:pPr lvl="1"/>
            <a:r>
              <a:rPr lang="en-US" dirty="0" smtClean="0"/>
              <a:t>Implementation of an outcomes based planning process that includes ongoing measurement and effectiveness evaluations for all aspects of diocesan mission and ministry.</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Proposed Budget Report </a:t>
            </a:r>
            <a:r>
              <a:rPr lang="en-US" dirty="0" smtClean="0"/>
              <a:t/>
            </a:r>
            <a:br>
              <a:rPr lang="en-US" dirty="0" smtClean="0"/>
            </a:br>
            <a:r>
              <a:rPr lang="en-US" sz="3600" dirty="0" smtClean="0">
                <a:solidFill>
                  <a:schemeClr val="tx2"/>
                </a:solidFill>
              </a:rPr>
              <a:t>The Gospel for Tomorrow</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38600"/>
          </a:xfrm>
        </p:spPr>
        <p:txBody>
          <a:bodyPr>
            <a:noAutofit/>
          </a:bodyPr>
          <a:lstStyle/>
          <a:p>
            <a:pPr lvl="0"/>
            <a:r>
              <a:rPr lang="en-US" dirty="0" smtClean="0"/>
              <a:t>Assumptions</a:t>
            </a:r>
          </a:p>
          <a:p>
            <a:pPr lvl="1"/>
            <a:r>
              <a:rPr lang="en-US" dirty="0" smtClean="0"/>
              <a:t>Decreasing </a:t>
            </a:r>
            <a:r>
              <a:rPr lang="en-US" dirty="0" smtClean="0"/>
              <a:t>resources at the parish level have a direct impact upon the capacity of the diocese to provide services above and beyond its core activities.</a:t>
            </a:r>
          </a:p>
          <a:p>
            <a:pPr lvl="1"/>
            <a:r>
              <a:rPr lang="en-US" dirty="0" smtClean="0"/>
              <a:t>Reflecting the circumstances of the church at the parish level, diocesan commissions and councils must frequently make difficult choices concerning how resources will be allocated in light of desired outcomes.</a:t>
            </a:r>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Proposed Budget Report </a:t>
            </a:r>
            <a:r>
              <a:rPr lang="en-US" dirty="0" smtClean="0"/>
              <a:t/>
            </a:r>
            <a:br>
              <a:rPr lang="en-US" dirty="0" smtClean="0"/>
            </a:br>
            <a:r>
              <a:rPr lang="en-US" sz="3600" dirty="0" smtClean="0">
                <a:solidFill>
                  <a:schemeClr val="tx2"/>
                </a:solidFill>
              </a:rPr>
              <a:t>The Gospel for Tomorrow</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38600"/>
          </a:xfrm>
        </p:spPr>
        <p:txBody>
          <a:bodyPr>
            <a:noAutofit/>
          </a:bodyPr>
          <a:lstStyle/>
          <a:p>
            <a:r>
              <a:rPr lang="en-US" dirty="0" smtClean="0"/>
              <a:t>Assumptions (cont’d)</a:t>
            </a:r>
          </a:p>
          <a:p>
            <a:pPr lvl="1"/>
            <a:r>
              <a:rPr lang="en-US" sz="2400" dirty="0" smtClean="0"/>
              <a:t>Recognition </a:t>
            </a:r>
            <a:r>
              <a:rPr lang="en-US" sz="2400" dirty="0" smtClean="0"/>
              <a:t>that the diocese truly subsists in its parishes, the primary strategic question under which its operations are organized and evaluated is: How does this endeavor strengthen the life and ministry of each and every parish</a:t>
            </a:r>
            <a:r>
              <a:rPr lang="en-US" sz="2400" dirty="0" smtClean="0"/>
              <a:t>?</a:t>
            </a:r>
          </a:p>
          <a:p>
            <a:pPr lvl="1"/>
            <a:r>
              <a:rPr lang="en-US" sz="2400" dirty="0" smtClean="0"/>
              <a:t>Cultures of mission and ministry throughout the diocese vary widely, highlighting the importance of reinvigorating convocations or creating other lower level groupings that complement the mission and ministry of the parishes. </a:t>
            </a:r>
          </a:p>
          <a:p>
            <a:pPr lvl="1"/>
            <a:endParaRPr lang="en-US" sz="2400" dirty="0" smtClean="0"/>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Proposed Budget Report </a:t>
            </a:r>
            <a:r>
              <a:rPr lang="en-US" dirty="0" smtClean="0"/>
              <a:t/>
            </a:r>
            <a:br>
              <a:rPr lang="en-US" dirty="0" smtClean="0"/>
            </a:br>
            <a:r>
              <a:rPr lang="en-US" sz="3600" dirty="0" smtClean="0">
                <a:solidFill>
                  <a:schemeClr val="tx2"/>
                </a:solidFill>
              </a:rPr>
              <a:t>The Gospel for Tomorrow</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38600"/>
          </a:xfrm>
        </p:spPr>
        <p:txBody>
          <a:bodyPr>
            <a:noAutofit/>
          </a:bodyPr>
          <a:lstStyle/>
          <a:p>
            <a:pPr lvl="0"/>
            <a:r>
              <a:rPr lang="en-US" dirty="0" smtClean="0"/>
              <a:t>Desired Outcomes</a:t>
            </a:r>
          </a:p>
          <a:p>
            <a:pPr lvl="1"/>
            <a:r>
              <a:rPr lang="en-US" dirty="0" smtClean="0"/>
              <a:t>Provide </a:t>
            </a:r>
            <a:r>
              <a:rPr lang="en-US" dirty="0" smtClean="0"/>
              <a:t>support and resources for parish based efforts to enhance the mission and ministry of the Church in Central Pennsylvania.</a:t>
            </a:r>
          </a:p>
          <a:p>
            <a:pPr lvl="1"/>
            <a:r>
              <a:rPr lang="en-US" dirty="0" smtClean="0"/>
              <a:t>Secure a pool of well trained clergy and lay ministers for parishes, especially when traditional models of ministry are no longer possible or desirable.</a:t>
            </a: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Proposed Budget Report </a:t>
            </a:r>
            <a:r>
              <a:rPr lang="en-US" dirty="0" smtClean="0"/>
              <a:t/>
            </a:r>
            <a:br>
              <a:rPr lang="en-US" dirty="0" smtClean="0"/>
            </a:br>
            <a:r>
              <a:rPr lang="en-US" sz="3600" dirty="0" smtClean="0">
                <a:solidFill>
                  <a:schemeClr val="tx2"/>
                </a:solidFill>
              </a:rPr>
              <a:t>The Gospel for Tomorrow</a:t>
            </a:r>
            <a:endParaRPr lang="en-US" dirty="0">
              <a:solidFill>
                <a:schemeClr val="tx2"/>
              </a:solidFill>
            </a:endParaRPr>
          </a:p>
        </p:txBody>
      </p:sp>
      <p:sp>
        <p:nvSpPr>
          <p:cNvPr id="3" name="Text Placeholder 2"/>
          <p:cNvSpPr>
            <a:spLocks noGrp="1"/>
          </p:cNvSpPr>
          <p:nvPr>
            <p:ph type="body" sz="quarter" idx="10"/>
          </p:nvPr>
        </p:nvSpPr>
        <p:spPr>
          <a:xfrm>
            <a:off x="381000" y="1905000"/>
            <a:ext cx="8382000" cy="4038600"/>
          </a:xfrm>
        </p:spPr>
        <p:txBody>
          <a:bodyPr>
            <a:noAutofit/>
          </a:bodyPr>
          <a:lstStyle/>
          <a:p>
            <a:pPr lvl="0"/>
            <a:r>
              <a:rPr lang="en-US" dirty="0" smtClean="0"/>
              <a:t>Desired Outcomes (cont’d)</a:t>
            </a:r>
          </a:p>
          <a:p>
            <a:pPr lvl="1"/>
            <a:r>
              <a:rPr lang="en-US" dirty="0" smtClean="0"/>
              <a:t>Provide services and programs that assist parishes in areas of ministry when parishes, because of demographic or fiscal resources, may not be able to provide these services themselves.</a:t>
            </a:r>
          </a:p>
          <a:p>
            <a:pPr lvl="1"/>
            <a:r>
              <a:rPr lang="en-US" dirty="0" smtClean="0"/>
              <a:t>Recognize the interdependence of parishes as a genuine communion that gives rise to the diocese and is represented by the Office of the Bishop and the Bishop’s staff. </a:t>
            </a:r>
          </a:p>
          <a:p>
            <a:pPr lvl="1">
              <a:buNone/>
            </a:pP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Revenue</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81000" y="990600"/>
            <a:ext cx="6193168" cy="5672830"/>
          </a:xfrm>
          <a:prstGeom prst="rect">
            <a:avLst/>
          </a:prstGeom>
          <a:noFill/>
          <a:ln w="9525">
            <a:noFill/>
            <a:miter lim="800000"/>
            <a:headEnd/>
            <a:tailEnd/>
          </a:ln>
          <a:effectLst/>
        </p:spPr>
      </p:pic>
      <p:pic>
        <p:nvPicPr>
          <p:cNvPr id="6" name="Picture 5"/>
          <p:cNvPicPr/>
          <p:nvPr/>
        </p:nvPicPr>
        <p:blipFill>
          <a:blip r:embed="rId4" cstate="print"/>
          <a:stretch>
            <a:fillRect/>
          </a:stretch>
        </p:blipFill>
        <p:spPr>
          <a:xfrm>
            <a:off x="5181600" y="838200"/>
            <a:ext cx="3429000" cy="1828800"/>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Expenses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228600" y="1371600"/>
            <a:ext cx="6400800" cy="5203385"/>
          </a:xfrm>
          <a:prstGeom prst="rect">
            <a:avLst/>
          </a:prstGeom>
          <a:noFill/>
          <a:ln w="9525">
            <a:noFill/>
            <a:miter lim="800000"/>
            <a:headEnd/>
            <a:tailEnd/>
          </a:ln>
          <a:effectLst/>
        </p:spPr>
      </p:pic>
      <p:pic>
        <p:nvPicPr>
          <p:cNvPr id="5" name="Picture 4"/>
          <p:cNvPicPr/>
          <p:nvPr/>
        </p:nvPicPr>
        <p:blipFill>
          <a:blip r:embed="rId4" cstate="print"/>
          <a:stretch>
            <a:fillRect/>
          </a:stretch>
        </p:blipFill>
        <p:spPr>
          <a:xfrm>
            <a:off x="4800600" y="152400"/>
            <a:ext cx="4114800" cy="2514600"/>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id - TEAL template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92630F-4A64-4AF7-B32E-6762B0A39F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1_Grid - TEAL template Segoe</Template>
  <TotalTime>26</TotalTime>
  <Words>1138</Words>
  <Application>Microsoft Office PowerPoint</Application>
  <PresentationFormat>On-screen Show (4:3)</PresentationFormat>
  <Paragraphs>57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1_Grid - TEAL template Segoe</vt:lpstr>
      <vt:lpstr>White with Courier font for code slides</vt:lpstr>
      <vt:lpstr>Proposed Budget Report Fiscal Year 2014</vt:lpstr>
      <vt:lpstr>Proposed Budget Report  The Gospel for Tomorrow</vt:lpstr>
      <vt:lpstr>Proposed Budget Report  The Gospel for Tomorrow</vt:lpstr>
      <vt:lpstr>Proposed Budget Report  The Gospel for Tomorrow</vt:lpstr>
      <vt:lpstr>Proposed Budget Report  The Gospel for Tomorrow</vt:lpstr>
      <vt:lpstr>Proposed Budget Report  The Gospel for Tomorrow</vt:lpstr>
      <vt:lpstr>Revenue</vt:lpstr>
      <vt:lpstr>Expenses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Budget Report Fiscal Year 2014</dc:title>
  <dc:creator>St. Mark</dc:creator>
  <cp:lastModifiedBy>St. Mark</cp:lastModifiedBy>
  <cp:revision>3</cp:revision>
  <dcterms:created xsi:type="dcterms:W3CDTF">2013-04-24T16:12:20Z</dcterms:created>
  <dcterms:modified xsi:type="dcterms:W3CDTF">2013-04-24T16:38:56Z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TC102867459990</vt:lpwstr>
  </property>
</Properties>
</file>